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4"/>
  </p:sldMasterIdLst>
  <p:notesMasterIdLst>
    <p:notesMasterId r:id="rId26"/>
  </p:notesMasterIdLst>
  <p:sldIdLst>
    <p:sldId id="256" r:id="rId5"/>
    <p:sldId id="270" r:id="rId6"/>
    <p:sldId id="278" r:id="rId7"/>
    <p:sldId id="265" r:id="rId8"/>
    <p:sldId id="262" r:id="rId9"/>
    <p:sldId id="286" r:id="rId10"/>
    <p:sldId id="266" r:id="rId11"/>
    <p:sldId id="271" r:id="rId12"/>
    <p:sldId id="272" r:id="rId13"/>
    <p:sldId id="273" r:id="rId14"/>
    <p:sldId id="267" r:id="rId15"/>
    <p:sldId id="279" r:id="rId16"/>
    <p:sldId id="275" r:id="rId17"/>
    <p:sldId id="280" r:id="rId18"/>
    <p:sldId id="282" r:id="rId19"/>
    <p:sldId id="283" r:id="rId20"/>
    <p:sldId id="276" r:id="rId21"/>
    <p:sldId id="268" r:id="rId22"/>
    <p:sldId id="284" r:id="rId23"/>
    <p:sldId id="28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5F5"/>
    <a:srgbClr val="FF6600"/>
    <a:srgbClr val="FF66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86016" autoAdjust="0"/>
  </p:normalViewPr>
  <p:slideViewPr>
    <p:cSldViewPr snapToGrid="0">
      <p:cViewPr varScale="1">
        <p:scale>
          <a:sx n="94" d="100"/>
          <a:sy n="94" d="100"/>
        </p:scale>
        <p:origin x="10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73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2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8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Url: https://data.census.gov/table?q=B25010:%20Average%20Household%20Size%20of%20Occupied%20Housing%20Units%20by%20Tenure&amp;g=1400000US20091050000,20091050100,20091050200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5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https://api.census.gov/data/2022/acs/acs5?get=GEO_ID,B25010_001E,B25010_002E,B25010_003E&amp;for=tract:*&amp;in=state:20;county:091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Census API,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API: Application programming interface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First 2 components: base URL; anything after “?” are query parameters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Briefly explain B25010_001E, _002E, 003E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Finding a sample URL, edit it to get the data that you want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Census DATA API: raw statistical data from programs and surveys across the Bureau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1,251 detailed datasets, fit into 17 high level surveys and programs as of 8/29/2022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Demo using the example API to get data, resulting data in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65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https://api.census.gov/data/2022/acs/acs5?get=GEO_ID,B25010_001E,B25010_002E,B25010_003E&amp;for=tract:*&amp;in=state:20;county:091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result of an API call is a </a:t>
            </a:r>
            <a:r>
              <a:rPr lang="en-US" dirty="0" err="1"/>
              <a:t>json</a:t>
            </a:r>
            <a:r>
              <a:rPr lang="en-US" dirty="0"/>
              <a:t> file.  In Python we will send the request, get the </a:t>
            </a:r>
            <a:r>
              <a:rPr lang="en-US" dirty="0" err="1"/>
              <a:t>json</a:t>
            </a:r>
            <a:r>
              <a:rPr lang="en-US" dirty="0"/>
              <a:t>, and convert </a:t>
            </a:r>
            <a:r>
              <a:rPr lang="en-US" dirty="0" err="1"/>
              <a:t>Json</a:t>
            </a:r>
            <a:r>
              <a:rPr lang="en-US" dirty="0"/>
              <a:t> to a python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1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9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88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7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5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Ask audience a question: do you use open-source software? If yes, which one (R, Python, or others).  Which IDE (Integrated development Environment) do you use?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use R Studio for R, Anaconda for Python (Spyder, and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 do you keep up with the versions of libraries or packages?  Do you collaborate with colleagues, how do you have the same version of libraries?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3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8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D9BDF-DFA5-4039-8D7D-02C7C4A02B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9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JoCo</a:t>
            </a:r>
            <a:r>
              <a:rPr lang="en-US" dirty="0"/>
              <a:t> AIMS, Automated Information Mapping System, county GIS team, inside our centralized IT department. 18 employees, supporting ~ 30 departments.  </a:t>
            </a:r>
          </a:p>
          <a:p>
            <a:endParaRPr lang="en-US" dirty="0"/>
          </a:p>
          <a:p>
            <a:r>
              <a:rPr lang="en-US" dirty="0"/>
              <a:t>Me: Senior Data Analyst, I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apply data visualization, statistical analysis, and machine learning to support decision-making of county departments, especially those in the fields of human services, health, and criminal justice. </a:t>
            </a:r>
            <a:r>
              <a:rPr lang="en-US" dirty="0"/>
              <a:t>support the Human Services departments: Developmental Supports, Emergency Medical Services, Aging and Human Services, Mental Health Center, Public Health and Environment, Corrections, a little of justice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40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5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5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7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36214" y="2525344"/>
            <a:ext cx="10621397" cy="18073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Font typeface="Arial"/>
            </a:pPr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901367" y="4517705"/>
            <a:ext cx="8456244" cy="1204367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41978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lang="en-US" sz="28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lang="en-US" sz="28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lang="en-US" sz="28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lang="en-US" sz="28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AFA33B-2020-29A6-59DE-0745E831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400799"/>
            <a:ext cx="609600" cy="365125"/>
          </a:xfrm>
          <a:prstGeom prst="rect">
            <a:avLst/>
          </a:prstGeom>
        </p:spPr>
        <p:txBody>
          <a:bodyPr/>
          <a:lstStyle>
            <a:lvl1pPr algn="ctr">
              <a:defRPr lang="en-US" smtClean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A3248-E4D6-4277-B006-331EA793F9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926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34340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4340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B3C384-E5FB-95C3-172D-40AAC2F1E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400799"/>
            <a:ext cx="609600" cy="365125"/>
          </a:xfrm>
          <a:prstGeom prst="rect">
            <a:avLst/>
          </a:prstGeom>
        </p:spPr>
        <p:txBody>
          <a:bodyPr/>
          <a:lstStyle>
            <a:lvl1pPr algn="ctr">
              <a:defRPr lang="en-US" smtClean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A3248-E4D6-4277-B006-331EA793F9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433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01061D-37B7-43C8-AF95-BB1043C9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algn="l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FD8783-53B1-2843-2FD0-C2EB40DD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400799"/>
            <a:ext cx="609600" cy="365125"/>
          </a:xfrm>
          <a:prstGeom prst="rect">
            <a:avLst/>
          </a:prstGeom>
        </p:spPr>
        <p:txBody>
          <a:bodyPr/>
          <a:lstStyle>
            <a:lvl1pPr algn="ctr">
              <a:defRPr lang="en-US" smtClean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A3248-E4D6-4277-B006-331EA793F9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694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FD8783-53B1-2843-2FD0-C2EB40DDE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400799"/>
            <a:ext cx="609600" cy="365125"/>
          </a:xfrm>
          <a:prstGeom prst="rect">
            <a:avLst/>
          </a:prstGeom>
        </p:spPr>
        <p:txBody>
          <a:bodyPr/>
          <a:lstStyle>
            <a:lvl1pPr algn="ctr">
              <a:defRPr lang="en-US" smtClean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A3248-E4D6-4277-B006-331EA793F9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382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343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9FABA-8959-187C-647D-FCBE2321A791}"/>
              </a:ext>
            </a:extLst>
          </p:cNvPr>
          <p:cNvSpPr txBox="1"/>
          <p:nvPr/>
        </p:nvSpPr>
        <p:spPr>
          <a:xfrm>
            <a:off x="9177338" y="6432443"/>
            <a:ext cx="246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32C2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Technology &amp; 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B9334-9921-B0D6-A78B-6F108B9E0342}"/>
              </a:ext>
            </a:extLst>
          </p:cNvPr>
          <p:cNvSpPr txBox="1"/>
          <p:nvPr userDrawn="1"/>
        </p:nvSpPr>
        <p:spPr>
          <a:xfrm>
            <a:off x="9177338" y="6432443"/>
            <a:ext cx="246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32C2E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Technology &amp; 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A6694-7AA2-1131-CC22-CAC12A517180}"/>
              </a:ext>
            </a:extLst>
          </p:cNvPr>
          <p:cNvSpPr txBox="1"/>
          <p:nvPr userDrawn="1"/>
        </p:nvSpPr>
        <p:spPr>
          <a:xfrm>
            <a:off x="367970" y="6354157"/>
            <a:ext cx="53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86DEFC-8ABD-4B21-A7DA-2FEA638B7B6B}" type="slidenum">
              <a:rPr lang="en-US" sz="1600" smtClean="0">
                <a:solidFill>
                  <a:schemeClr val="bg1">
                    <a:lumMod val="65000"/>
                  </a:schemeClr>
                </a:solidFill>
              </a:rPr>
              <a:t>‹#›</a:t>
            </a:fld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0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0563" indent="-346075" algn="l" defTabSz="457200" rtl="0" eaLnBrk="1" latinLnBrk="0" hangingPunct="1">
        <a:spcBef>
          <a:spcPct val="20000"/>
        </a:spcBef>
        <a:buFont typeface="Arial"/>
        <a:buChar char="–"/>
        <a:defRPr lang="en-US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027113" indent="-336550" algn="l" defTabSz="457200" rtl="0" eaLnBrk="1" latinLnBrk="0" hangingPunct="1">
        <a:spcBef>
          <a:spcPct val="20000"/>
        </a:spcBef>
        <a:buFont typeface="Arial"/>
        <a:buChar char="•"/>
        <a:defRPr lang="en-US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371600" indent="-344488" algn="l" defTabSz="457200" rtl="0" eaLnBrk="1" latinLnBrk="0" hangingPunct="1">
        <a:spcBef>
          <a:spcPct val="20000"/>
        </a:spcBef>
        <a:buFont typeface="Arial"/>
        <a:buChar char="–"/>
        <a:defRPr lang="en-US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716088" indent="-344488" algn="l" defTabSz="457200" rtl="0" eaLnBrk="1" latinLnBrk="0" hangingPunct="1">
        <a:spcBef>
          <a:spcPct val="20000"/>
        </a:spcBef>
        <a:buFont typeface="Arial"/>
        <a:buChar char="»"/>
        <a:defRPr lang="en-US"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data/what-is-data-census-gov/guidance-for-data-users/video-tutorials.html" TargetMode="External"/><Relationship Id="rId7" Type="http://schemas.openxmlformats.org/officeDocument/2006/relationships/hyperlink" Target="https://github.com/JinMcBurney/MAGIC_2024_Symposiu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nsus.gov/data/developers/data-sets.html" TargetMode="External"/><Relationship Id="rId5" Type="http://schemas.openxmlformats.org/officeDocument/2006/relationships/hyperlink" Target="https://youtu.be/l47HptzM7ao" TargetMode="External"/><Relationship Id="rId4" Type="http://schemas.openxmlformats.org/officeDocument/2006/relationships/hyperlink" Target="https://www.census.gov/data/academy/webinars/2022/census-api-decoded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ims.jocogov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g.is/1mKivb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361" y="1884658"/>
            <a:ext cx="10632440" cy="1641490"/>
          </a:xfrm>
        </p:spPr>
        <p:txBody>
          <a:bodyPr wrap="square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Power: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Leveraging ArcGIS Notebooks for Efficient Data ETL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89884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Jin Yao, 4/18/2024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6EA43-7417-8DCC-E45B-AFFF0938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" y="6120575"/>
            <a:ext cx="592933" cy="590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F5733-66C8-30F2-CF8B-81BDD4CF92FB}"/>
              </a:ext>
            </a:extLst>
          </p:cNvPr>
          <p:cNvSpPr txBox="1"/>
          <p:nvPr/>
        </p:nvSpPr>
        <p:spPr>
          <a:xfrm>
            <a:off x="680721" y="6382515"/>
            <a:ext cx="3934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2024 MidAmerica GIS Symposium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EF8BB-5871-96DA-BB02-81E2C643FFB0}"/>
              </a:ext>
            </a:extLst>
          </p:cNvPr>
          <p:cNvSpPr txBox="1"/>
          <p:nvPr/>
        </p:nvSpPr>
        <p:spPr>
          <a:xfrm>
            <a:off x="2027897" y="2055812"/>
            <a:ext cx="51634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Start in ArcGIS Pro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Start at Python Command Prompt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F4585-2004-0E4B-2A3E-FC990D25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Notebook</a:t>
            </a:r>
          </a:p>
        </p:txBody>
      </p:sp>
      <p:pic>
        <p:nvPicPr>
          <p:cNvPr id="13" name="ArcGISPro_open_new_notebook">
            <a:hlinkClick r:id="" action="ppaction://media"/>
            <a:extLst>
              <a:ext uri="{FF2B5EF4-FFF2-40B4-BE49-F238E27FC236}">
                <a16:creationId xmlns:a16="http://schemas.microsoft.com/office/drawing/2014/main" id="{17D3FC5A-75F5-D503-CF72-7D480AB3C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94436" y="1895475"/>
            <a:ext cx="2438400" cy="1371600"/>
          </a:xfrm>
          <a:prstGeom prst="rect">
            <a:avLst/>
          </a:prstGeom>
        </p:spPr>
      </p:pic>
      <p:pic>
        <p:nvPicPr>
          <p:cNvPr id="14" name="Python_prompt_open_new_notebook">
            <a:hlinkClick r:id="" action="ppaction://media"/>
            <a:extLst>
              <a:ext uri="{FF2B5EF4-FFF2-40B4-BE49-F238E27FC236}">
                <a16:creationId xmlns:a16="http://schemas.microsoft.com/office/drawing/2014/main" id="{EF8BBB19-AE89-44F2-3F78-8B6D6550B2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94436" y="430690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2. Download Data Using Census API</a:t>
            </a:r>
          </a:p>
        </p:txBody>
      </p:sp>
    </p:spTree>
    <p:extLst>
      <p:ext uri="{BB962C8B-B14F-4D97-AF65-F5344CB8AC3E}">
        <p14:creationId xmlns:p14="http://schemas.microsoft.com/office/powerpoint/2010/main" val="389719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CACD-3181-840E-C12D-72B96919F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62282"/>
            <a:ext cx="109728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download Average Household Size</a:t>
            </a:r>
          </a:p>
          <a:p>
            <a:pPr marL="804863" lvl="1" indent="-457200"/>
            <a:r>
              <a:rPr lang="en-US" dirty="0"/>
              <a:t>from  2022 ACS 5 year data</a:t>
            </a:r>
          </a:p>
          <a:p>
            <a:pPr marL="804863" lvl="1" indent="-457200"/>
            <a:r>
              <a:rPr lang="en-US" dirty="0"/>
              <a:t>at all census tracts in </a:t>
            </a:r>
            <a:r>
              <a:rPr lang="en-US" dirty="0" err="1"/>
              <a:t>JoCo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BEA5-A0EE-95A5-D737-F1DAA4BB5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0A3248-E4D6-4277-B006-331EA793F98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FC903-DF07-AF4D-593E-8B362D34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166936"/>
            <a:ext cx="10191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9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EF8BB-5871-96DA-BB02-81E2C643FFB0}"/>
              </a:ext>
            </a:extLst>
          </p:cNvPr>
          <p:cNvSpPr txBox="1"/>
          <p:nvPr/>
        </p:nvSpPr>
        <p:spPr>
          <a:xfrm>
            <a:off x="386080" y="1270000"/>
            <a:ext cx="9225279" cy="426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https://api.census.gov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data/2022/acs/acs5</a:t>
            </a: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?get=GEO_ID,B25010_001E,B25010_002E,B25010_003E</a:t>
            </a: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&amp;for=tract:*</a:t>
            </a:r>
          </a:p>
          <a:p>
            <a:pPr marR="0"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&amp;in=state:20;county:091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F4585-2004-0E4B-2A3E-FC990D2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3762"/>
          </a:xfrm>
        </p:spPr>
        <p:txBody>
          <a:bodyPr>
            <a:normAutofit/>
          </a:bodyPr>
          <a:lstStyle/>
          <a:p>
            <a:r>
              <a:rPr lang="en-US" sz="2800" dirty="0"/>
              <a:t>Census Data API, 5 components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AFCBE02-F716-F30D-F6CF-B7279F688356}"/>
              </a:ext>
            </a:extLst>
          </p:cNvPr>
          <p:cNvSpPr/>
          <p:nvPr/>
        </p:nvSpPr>
        <p:spPr>
          <a:xfrm>
            <a:off x="4358640" y="2315460"/>
            <a:ext cx="1737360" cy="670560"/>
          </a:xfrm>
          <a:prstGeom prst="wedgeEllipseCallout">
            <a:avLst>
              <a:gd name="adj1" fmla="val -66248"/>
              <a:gd name="adj2" fmla="val 100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Dataset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66C30E7-BAE8-245D-ADA9-C3666AE27AF4}"/>
              </a:ext>
            </a:extLst>
          </p:cNvPr>
          <p:cNvSpPr/>
          <p:nvPr/>
        </p:nvSpPr>
        <p:spPr>
          <a:xfrm>
            <a:off x="9438639" y="2804160"/>
            <a:ext cx="2031999" cy="802640"/>
          </a:xfrm>
          <a:prstGeom prst="wedgeEllipseCallout">
            <a:avLst>
              <a:gd name="adj1" fmla="val -56986"/>
              <a:gd name="adj2" fmla="val 449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6FFA7DA-DED3-3940-2522-1C9EB489D114}"/>
              </a:ext>
            </a:extLst>
          </p:cNvPr>
          <p:cNvSpPr/>
          <p:nvPr/>
        </p:nvSpPr>
        <p:spPr>
          <a:xfrm>
            <a:off x="2702561" y="3963421"/>
            <a:ext cx="1981198" cy="721360"/>
          </a:xfrm>
          <a:prstGeom prst="wedgeEllipseCallout">
            <a:avLst>
              <a:gd name="adj1" fmla="val -58388"/>
              <a:gd name="adj2" fmla="val 267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 unit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8F0010C-1775-A956-7F99-519DFEB1206F}"/>
              </a:ext>
            </a:extLst>
          </p:cNvPr>
          <p:cNvSpPr/>
          <p:nvPr/>
        </p:nvSpPr>
        <p:spPr>
          <a:xfrm>
            <a:off x="4785359" y="4684781"/>
            <a:ext cx="2418081" cy="843280"/>
          </a:xfrm>
          <a:prstGeom prst="wedgeEllipseCallout">
            <a:avLst>
              <a:gd name="adj1" fmla="val -58937"/>
              <a:gd name="adj2" fmla="val 267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Geo extent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9A0044B-43D3-858D-24D7-655823221CBF}"/>
              </a:ext>
            </a:extLst>
          </p:cNvPr>
          <p:cNvSpPr/>
          <p:nvPr/>
        </p:nvSpPr>
        <p:spPr>
          <a:xfrm>
            <a:off x="4511039" y="1319780"/>
            <a:ext cx="1198882" cy="670560"/>
          </a:xfrm>
          <a:prstGeom prst="wedgeEllipseCallout">
            <a:avLst>
              <a:gd name="adj1" fmla="val -60863"/>
              <a:gd name="adj2" fmla="val 282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107053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AF4585-2004-0E4B-2A3E-FC990D2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3762"/>
          </a:xfrm>
        </p:spPr>
        <p:txBody>
          <a:bodyPr>
            <a:normAutofit/>
          </a:bodyPr>
          <a:lstStyle/>
          <a:p>
            <a:r>
              <a:rPr lang="en-US" sz="2800" dirty="0"/>
              <a:t>Census Data API, result of API call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F1C9A8-6E50-22AE-7E3D-1DE2C9FC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1168400"/>
            <a:ext cx="10896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4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3371-88F1-1941-0B2D-5B823E19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33402"/>
            <a:ext cx="109728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find Census API: Datasets in /data/2022/</a:t>
            </a:r>
            <a:r>
              <a:rPr lang="en-US" sz="2400" dirty="0" err="1"/>
              <a:t>acs</a:t>
            </a:r>
            <a:r>
              <a:rPr lang="en-US" sz="2400" dirty="0"/>
              <a:t>/acs5 and its descendants</a:t>
            </a:r>
          </a:p>
          <a:p>
            <a:r>
              <a:rPr lang="en-US" sz="2400" dirty="0"/>
              <a:t>https://api.census.gov/data/2022/acs/acs5.html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0AE1F-78FD-398C-2CE8-50C27FEE7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91"/>
          <a:stretch/>
        </p:blipFill>
        <p:spPr>
          <a:xfrm>
            <a:off x="56357" y="1876111"/>
            <a:ext cx="1833403" cy="3000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3B1F4-EB30-9283-18FF-33DC538AD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 r="880"/>
          <a:stretch/>
        </p:blipFill>
        <p:spPr>
          <a:xfrm>
            <a:off x="1971039" y="1853566"/>
            <a:ext cx="9956801" cy="304323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5DC91A-36B5-DBCF-CECE-896E1649602E}"/>
              </a:ext>
            </a:extLst>
          </p:cNvPr>
          <p:cNvSpPr/>
          <p:nvPr/>
        </p:nvSpPr>
        <p:spPr>
          <a:xfrm>
            <a:off x="6898640" y="3429000"/>
            <a:ext cx="904240" cy="40132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F8F18A-C82B-02C8-448A-2759CCFDB027}"/>
              </a:ext>
            </a:extLst>
          </p:cNvPr>
          <p:cNvSpPr/>
          <p:nvPr/>
        </p:nvSpPr>
        <p:spPr>
          <a:xfrm>
            <a:off x="4937760" y="3429000"/>
            <a:ext cx="904240" cy="40132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0C909-34F9-83A1-E9FB-43C72024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049462"/>
            <a:ext cx="10296525" cy="2352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AE406-E0B6-B436-FCA9-8B05D5831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17" y="1285080"/>
            <a:ext cx="10239375" cy="628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A7D8B-745E-A9DC-5260-BF62C7FAB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60" y="4537869"/>
            <a:ext cx="10391775" cy="107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3ED51-CE40-94FE-2E23-0155A2BE0310}"/>
              </a:ext>
            </a:extLst>
          </p:cNvPr>
          <p:cNvSpPr txBox="1"/>
          <p:nvPr/>
        </p:nvSpPr>
        <p:spPr>
          <a:xfrm>
            <a:off x="1789116" y="497840"/>
            <a:ext cx="861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Census Data API: Variables in /data/2022/</a:t>
            </a:r>
            <a:r>
              <a:rPr lang="en-US" sz="2400" dirty="0" err="1"/>
              <a:t>acs</a:t>
            </a:r>
            <a:r>
              <a:rPr lang="en-US" sz="2400" dirty="0"/>
              <a:t>/acs5/variables</a:t>
            </a:r>
          </a:p>
        </p:txBody>
      </p:sp>
    </p:spTree>
    <p:extLst>
      <p:ext uri="{BB962C8B-B14F-4D97-AF65-F5344CB8AC3E}">
        <p14:creationId xmlns:p14="http://schemas.microsoft.com/office/powerpoint/2010/main" val="4391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AF4585-2004-0E4B-2A3E-FC990D25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 code to request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B8A8B-9886-B35F-7777-1DCD2A61FEF9}"/>
              </a:ext>
            </a:extLst>
          </p:cNvPr>
          <p:cNvSpPr txBox="1"/>
          <p:nvPr/>
        </p:nvSpPr>
        <p:spPr>
          <a:xfrm>
            <a:off x="4970532" y="2648208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Demo Notebook</a:t>
            </a:r>
          </a:p>
        </p:txBody>
      </p:sp>
    </p:spTree>
    <p:extLst>
      <p:ext uri="{BB962C8B-B14F-4D97-AF65-F5344CB8AC3E}">
        <p14:creationId xmlns:p14="http://schemas.microsoft.com/office/powerpoint/2010/main" val="135221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3. Export Data to 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C1EC3-7CFC-86B5-6EF5-9CD03DC09E47}"/>
              </a:ext>
            </a:extLst>
          </p:cNvPr>
          <p:cNvSpPr txBox="1"/>
          <p:nvPr/>
        </p:nvSpPr>
        <p:spPr>
          <a:xfrm>
            <a:off x="4970532" y="3593088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Demo Notebook</a:t>
            </a:r>
          </a:p>
        </p:txBody>
      </p:sp>
    </p:spTree>
    <p:extLst>
      <p:ext uri="{BB962C8B-B14F-4D97-AF65-F5344CB8AC3E}">
        <p14:creationId xmlns:p14="http://schemas.microsoft.com/office/powerpoint/2010/main" val="249002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ArcGIS Pro’s Python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Data Using Census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Export Data to Microsoft SQL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use open-source software?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Python, R, …?</a:t>
            </a:r>
          </a:p>
          <a:p>
            <a:r>
              <a:rPr lang="en-US" sz="4400" dirty="0"/>
              <a:t>IDE?</a:t>
            </a:r>
          </a:p>
          <a:p>
            <a:r>
              <a:rPr lang="en-US" sz="4400" dirty="0"/>
              <a:t>Versions of libraries or packages? 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227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Census Bureau tutorial video on downloading data using API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Census Bureau Video Tutorials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How to use Census API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0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Data at your door: Census API Decoded</a:t>
            </a:r>
            <a:endParaRPr lang="en-US" sz="20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2000" u="sng" dirty="0">
              <a:solidFill>
                <a:srgbClr val="0563C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Python Tutorial: Using the Census API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Census Bureau Available APIs</a:t>
            </a:r>
            <a:endParaRPr lang="en-US" sz="20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slide deck and the demo ArcGIS notebook can be downloaded </a:t>
            </a:r>
            <a:r>
              <a:rPr lang="en-US" sz="2000" b="0" i="0" u="none" strike="noStrike" dirty="0">
                <a:effectLst/>
                <a:hlinkClick r:id="rId7"/>
              </a:rPr>
              <a:t>https://github.com/JinMcBurney/MAGIC_2024_Symposium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687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Contact 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AIMS website: </a:t>
            </a:r>
            <a:r>
              <a:rPr lang="en-US" sz="2400" dirty="0">
                <a:hlinkClick r:id="rId3"/>
              </a:rPr>
              <a:t>https://aims.jocogov.org/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About AIMS: </a:t>
            </a:r>
            <a:r>
              <a:rPr lang="en-US" sz="24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4"/>
              </a:rPr>
              <a:t>https://arcg.is/1mKivb0</a:t>
            </a:r>
            <a:endParaRPr lang="en-US" sz="2400" dirty="0"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Jin Yao: jin.yao@jocogov.org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0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361" y="1884658"/>
            <a:ext cx="10632440" cy="1641490"/>
          </a:xfrm>
        </p:spPr>
        <p:txBody>
          <a:bodyPr wrap="square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Power: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Leveraging ArcGIS Notebooks for Efficient Data ETL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389884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Jin Yao, 4/18/2024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306EA43-7417-8DCC-E45B-AFFF0938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" y="6120575"/>
            <a:ext cx="592933" cy="590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F5733-66C8-30F2-CF8B-81BDD4CF92FB}"/>
              </a:ext>
            </a:extLst>
          </p:cNvPr>
          <p:cNvSpPr txBox="1"/>
          <p:nvPr/>
        </p:nvSpPr>
        <p:spPr>
          <a:xfrm>
            <a:off x="680721" y="6382515"/>
            <a:ext cx="3934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2024 MidAmerica GIS Symposium</a:t>
            </a:r>
          </a:p>
        </p:txBody>
      </p:sp>
    </p:spTree>
    <p:extLst>
      <p:ext uri="{BB962C8B-B14F-4D97-AF65-F5344CB8AC3E}">
        <p14:creationId xmlns:p14="http://schemas.microsoft.com/office/powerpoint/2010/main" val="126443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62E6-9321-92C1-ADBD-50236119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28" y="172394"/>
            <a:ext cx="10972800" cy="1143000"/>
          </a:xfrm>
        </p:spPr>
        <p:txBody>
          <a:bodyPr/>
          <a:lstStyle/>
          <a:p>
            <a:r>
              <a:rPr lang="en-US" dirty="0"/>
              <a:t>Johnson County, 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03A05-8246-C565-653F-0D4DC9A1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0" y="1347480"/>
            <a:ext cx="3582938" cy="233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77739-3152-C9DF-1427-EF94130B9F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0" y="4337813"/>
            <a:ext cx="3582938" cy="2338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A70069-F966-FD62-A42F-617145628081}"/>
              </a:ext>
            </a:extLst>
          </p:cNvPr>
          <p:cNvCxnSpPr/>
          <p:nvPr/>
        </p:nvCxnSpPr>
        <p:spPr>
          <a:xfrm flipH="1">
            <a:off x="1140869" y="2408783"/>
            <a:ext cx="1395902" cy="189694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8BB8E6-C956-4BBB-DCD8-9E6833BA2260}"/>
              </a:ext>
            </a:extLst>
          </p:cNvPr>
          <p:cNvCxnSpPr/>
          <p:nvPr/>
        </p:nvCxnSpPr>
        <p:spPr>
          <a:xfrm>
            <a:off x="3087277" y="2479786"/>
            <a:ext cx="1636530" cy="182594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36B095-3B6D-078F-C530-D060BFFEFF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54" y="518905"/>
            <a:ext cx="4999274" cy="6116048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4101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My Team and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  <a:p>
            <a:pPr marL="0" indent="0">
              <a:buNone/>
            </a:pPr>
            <a:r>
              <a:rPr lang="en-US" dirty="0"/>
              <a:t>  Johnson County Government, 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Me: Senior Data Analyst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5DCE69-8E4B-C373-F9DA-F156B18F2FCF}"/>
              </a:ext>
            </a:extLst>
          </p:cNvPr>
          <p:cNvGrpSpPr/>
          <p:nvPr/>
        </p:nvGrpSpPr>
        <p:grpSpPr>
          <a:xfrm>
            <a:off x="6561554" y="1016490"/>
            <a:ext cx="4473998" cy="4908845"/>
            <a:chOff x="7516594" y="1544810"/>
            <a:chExt cx="4473998" cy="49088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71F20A-E023-4629-819B-7F843E251CAB}"/>
                </a:ext>
              </a:extLst>
            </p:cNvPr>
            <p:cNvGrpSpPr/>
            <p:nvPr/>
          </p:nvGrpSpPr>
          <p:grpSpPr>
            <a:xfrm>
              <a:off x="7516594" y="2979399"/>
              <a:ext cx="4473998" cy="3474256"/>
              <a:chOff x="685940" y="2842039"/>
              <a:chExt cx="4473998" cy="347425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873D48-8ABF-4F52-9AA8-E8DFFD51580F}"/>
                  </a:ext>
                </a:extLst>
              </p:cNvPr>
              <p:cNvGrpSpPr/>
              <p:nvPr/>
            </p:nvGrpSpPr>
            <p:grpSpPr>
              <a:xfrm>
                <a:off x="1957781" y="2842039"/>
                <a:ext cx="1930316" cy="2543129"/>
                <a:chOff x="7855043" y="2950599"/>
                <a:chExt cx="1930316" cy="25431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0D4937F-6B59-435F-B821-03AAB6E1EED4}"/>
                    </a:ext>
                  </a:extLst>
                </p:cNvPr>
                <p:cNvGrpSpPr/>
                <p:nvPr/>
              </p:nvGrpSpPr>
              <p:grpSpPr>
                <a:xfrm>
                  <a:off x="7855043" y="4936292"/>
                  <a:ext cx="1930316" cy="274320"/>
                  <a:chOff x="7855043" y="4936292"/>
                  <a:chExt cx="1930316" cy="274320"/>
                </a:xfrm>
              </p:grpSpPr>
              <p:sp>
                <p:nvSpPr>
                  <p:cNvPr id="24" name="Arrow: Down 23">
                    <a:extLst>
                      <a:ext uri="{FF2B5EF4-FFF2-40B4-BE49-F238E27FC236}">
                        <a16:creationId xmlns:a16="http://schemas.microsoft.com/office/drawing/2014/main" id="{E9FFCA36-ED09-428A-A709-45F9E890B061}"/>
                      </a:ext>
                    </a:extLst>
                  </p:cNvPr>
                  <p:cNvSpPr/>
                  <p:nvPr/>
                </p:nvSpPr>
                <p:spPr>
                  <a:xfrm rot="3000000">
                    <a:off x="8175083" y="4616252"/>
                    <a:ext cx="274320" cy="914400"/>
                  </a:xfrm>
                  <a:prstGeom prst="downArrow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5" name="Arrow: Down 24">
                    <a:extLst>
                      <a:ext uri="{FF2B5EF4-FFF2-40B4-BE49-F238E27FC236}">
                        <a16:creationId xmlns:a16="http://schemas.microsoft.com/office/drawing/2014/main" id="{C961AF09-7042-467F-AD00-2D6CF2E84A00}"/>
                      </a:ext>
                    </a:extLst>
                  </p:cNvPr>
                  <p:cNvSpPr/>
                  <p:nvPr/>
                </p:nvSpPr>
                <p:spPr>
                  <a:xfrm rot="-3000000">
                    <a:off x="9190999" y="4616252"/>
                    <a:ext cx="274320" cy="914400"/>
                  </a:xfrm>
                  <a:prstGeom prst="downArrow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F4C9388-984A-4D03-A06A-23454CA47D7C}"/>
                    </a:ext>
                  </a:extLst>
                </p:cNvPr>
                <p:cNvGrpSpPr/>
                <p:nvPr/>
              </p:nvGrpSpPr>
              <p:grpSpPr>
                <a:xfrm>
                  <a:off x="8539313" y="2950599"/>
                  <a:ext cx="561777" cy="2543129"/>
                  <a:chOff x="8516820" y="2950599"/>
                  <a:chExt cx="561777" cy="2543129"/>
                </a:xfrm>
              </p:grpSpPr>
              <p:sp>
                <p:nvSpPr>
                  <p:cNvPr id="22" name="Arrow: Down 21">
                    <a:extLst>
                      <a:ext uri="{FF2B5EF4-FFF2-40B4-BE49-F238E27FC236}">
                        <a16:creationId xmlns:a16="http://schemas.microsoft.com/office/drawing/2014/main" id="{27E98BCF-B135-41E9-8C5B-A939E6C600E1}"/>
                      </a:ext>
                    </a:extLst>
                  </p:cNvPr>
                  <p:cNvSpPr/>
                  <p:nvPr/>
                </p:nvSpPr>
                <p:spPr>
                  <a:xfrm>
                    <a:off x="8516820" y="2950599"/>
                    <a:ext cx="274320" cy="2543129"/>
                  </a:xfrm>
                  <a:prstGeom prst="downArrow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23" name="Arrow: Down 22">
                    <a:extLst>
                      <a:ext uri="{FF2B5EF4-FFF2-40B4-BE49-F238E27FC236}">
                        <a16:creationId xmlns:a16="http://schemas.microsoft.com/office/drawing/2014/main" id="{171132FA-0E29-425D-89DD-E124ECA9ECCC}"/>
                      </a:ext>
                    </a:extLst>
                  </p:cNvPr>
                  <p:cNvSpPr/>
                  <p:nvPr/>
                </p:nvSpPr>
                <p:spPr>
                  <a:xfrm>
                    <a:off x="8804277" y="2950599"/>
                    <a:ext cx="274320" cy="2543129"/>
                  </a:xfrm>
                  <a:prstGeom prst="downArrow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F6D9263B-ABED-45B5-BC1C-B1E59572D065}"/>
                  </a:ext>
                </a:extLst>
              </p:cNvPr>
              <p:cNvSpPr txBox="1"/>
              <p:nvPr/>
            </p:nvSpPr>
            <p:spPr>
              <a:xfrm>
                <a:off x="2244747" y="3132113"/>
                <a:ext cx="1371600" cy="1477328"/>
              </a:xfrm>
              <a:prstGeom prst="rect">
                <a:avLst/>
              </a:prstGeom>
              <a:solidFill>
                <a:srgbClr val="EFF5F5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400" dirty="0"/>
                  <a:t>SQL</a:t>
                </a:r>
              </a:p>
              <a:p>
                <a:pPr algn="ctr"/>
                <a:r>
                  <a:rPr lang="en-US" sz="2400" dirty="0"/>
                  <a:t>Python, R</a:t>
                </a:r>
              </a:p>
              <a:p>
                <a:pPr algn="ctr"/>
                <a:r>
                  <a:rPr lang="en-US" sz="2400" dirty="0"/>
                  <a:t>ArcGIS</a:t>
                </a:r>
              </a:p>
              <a:p>
                <a:pPr algn="ctr"/>
                <a:r>
                  <a:rPr lang="en-US" sz="2400" dirty="0"/>
                  <a:t>Tableau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3CE85D1-46F2-40FE-B72F-EC94FF743348}"/>
                  </a:ext>
                </a:extLst>
              </p:cNvPr>
              <p:cNvGrpSpPr/>
              <p:nvPr/>
            </p:nvGrpSpPr>
            <p:grpSpPr>
              <a:xfrm>
                <a:off x="685940" y="5401895"/>
                <a:ext cx="4473998" cy="914400"/>
                <a:chOff x="7011551" y="5510455"/>
                <a:chExt cx="4473998" cy="914400"/>
              </a:xfrm>
            </p:grpSpPr>
            <p:pic>
              <p:nvPicPr>
                <p:cNvPr id="15" name="Graphic 29" descr="Gauge">
                  <a:extLst>
                    <a:ext uri="{FF2B5EF4-FFF2-40B4-BE49-F238E27FC236}">
                      <a16:creationId xmlns:a16="http://schemas.microsoft.com/office/drawing/2014/main" id="{20A2AB33-C4DF-4E16-B160-5AEF3445BE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1350" y="551045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Graphic 31" descr="Research">
                  <a:extLst>
                    <a:ext uri="{FF2B5EF4-FFF2-40B4-BE49-F238E27FC236}">
                      <a16:creationId xmlns:a16="http://schemas.microsoft.com/office/drawing/2014/main" id="{B5204DF9-5F56-4E93-B82A-BF4610036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1551" y="551045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33" descr="Bar chart">
                  <a:extLst>
                    <a:ext uri="{FF2B5EF4-FFF2-40B4-BE49-F238E27FC236}">
                      <a16:creationId xmlns:a16="http://schemas.microsoft.com/office/drawing/2014/main" id="{13B626E8-A6A9-426F-978B-1FCDE3F5A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1451" y="551045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8" name="Graphic 35" descr="Document">
                  <a:extLst>
                    <a:ext uri="{FF2B5EF4-FFF2-40B4-BE49-F238E27FC236}">
                      <a16:creationId xmlns:a16="http://schemas.microsoft.com/office/drawing/2014/main" id="{83563179-1BB4-4FBB-AB40-8FD033EF5B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71149" y="551045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9" name="Graphic 7" descr="Earth globe Americas">
                  <a:extLst>
                    <a:ext uri="{FF2B5EF4-FFF2-40B4-BE49-F238E27FC236}">
                      <a16:creationId xmlns:a16="http://schemas.microsoft.com/office/drawing/2014/main" id="{21DE0DBE-3EE3-4B37-8235-DA6CA9F87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81249" y="551045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BB5C26-B403-1E79-032D-D3352A7B81B0}"/>
                </a:ext>
              </a:extLst>
            </p:cNvPr>
            <p:cNvGrpSpPr/>
            <p:nvPr/>
          </p:nvGrpSpPr>
          <p:grpSpPr>
            <a:xfrm>
              <a:off x="8389699" y="1544810"/>
              <a:ext cx="2727789" cy="1474132"/>
              <a:chOff x="7955622" y="1427130"/>
              <a:chExt cx="2727789" cy="1474132"/>
            </a:xfrm>
          </p:grpSpPr>
          <p:pic>
            <p:nvPicPr>
              <p:cNvPr id="11" name="Graphic 27" descr="Database">
                <a:extLst>
                  <a:ext uri="{FF2B5EF4-FFF2-40B4-BE49-F238E27FC236}">
                    <a16:creationId xmlns:a16="http://schemas.microsoft.com/office/drawing/2014/main" id="{A3B75026-2365-40F1-9BDD-50A5FC50D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73400" y="1427130"/>
                <a:ext cx="1371600" cy="1187483"/>
              </a:xfrm>
              <a:prstGeom prst="rect">
                <a:avLst/>
              </a:prstGeom>
            </p:spPr>
          </p:pic>
          <p:pic>
            <p:nvPicPr>
              <p:cNvPr id="28" name="Graphic 27" descr="Database">
                <a:extLst>
                  <a:ext uri="{FF2B5EF4-FFF2-40B4-BE49-F238E27FC236}">
                    <a16:creationId xmlns:a16="http://schemas.microsoft.com/office/drawing/2014/main" id="{FFD0FFE8-11ED-7380-5F13-DB9870126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11811" y="1713779"/>
                <a:ext cx="1371600" cy="1187483"/>
              </a:xfrm>
              <a:prstGeom prst="rect">
                <a:avLst/>
              </a:prstGeom>
            </p:spPr>
          </p:pic>
          <p:pic>
            <p:nvPicPr>
              <p:cNvPr id="10" name="Graphic 26" descr="Database">
                <a:extLst>
                  <a:ext uri="{FF2B5EF4-FFF2-40B4-BE49-F238E27FC236}">
                    <a16:creationId xmlns:a16="http://schemas.microsoft.com/office/drawing/2014/main" id="{23C967E0-3C1C-4E6A-B6FA-8BDAC4326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955622" y="1644476"/>
                <a:ext cx="1371600" cy="11876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03426-CF9A-03D0-6013-CEE3B322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ArcGIS Pro’s Python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Data Using Census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Export Data to Microsoft SQL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9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00"/>
            <a:ext cx="10515600" cy="1325563"/>
          </a:xfrm>
        </p:spPr>
        <p:txBody>
          <a:bodyPr>
            <a:normAutofit/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en-US" sz="4800" dirty="0"/>
              <a:t>ArcGIS Pro’s Python Environment</a:t>
            </a:r>
          </a:p>
        </p:txBody>
      </p:sp>
    </p:spTree>
    <p:extLst>
      <p:ext uri="{BB962C8B-B14F-4D97-AF65-F5344CB8AC3E}">
        <p14:creationId xmlns:p14="http://schemas.microsoft.com/office/powerpoint/2010/main" val="199318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5FE440D-75BD-85A4-541C-C2437FB0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97" y="351511"/>
            <a:ext cx="9895963" cy="615497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2B5515-2127-8918-D6C8-939016D33A2A}"/>
              </a:ext>
            </a:extLst>
          </p:cNvPr>
          <p:cNvSpPr/>
          <p:nvPr/>
        </p:nvSpPr>
        <p:spPr>
          <a:xfrm>
            <a:off x="1129742" y="944632"/>
            <a:ext cx="1851103" cy="4014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25F93B-849C-03FD-F7E8-1A2299C5E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4"/>
          <a:stretch/>
        </p:blipFill>
        <p:spPr>
          <a:xfrm>
            <a:off x="2154237" y="214312"/>
            <a:ext cx="9783763" cy="642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0E98C-BE6E-533B-03EE-530AF7F1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" y="214313"/>
            <a:ext cx="1993583" cy="5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48415"/>
      </p:ext>
    </p:extLst>
  </p:cSld>
  <p:clrMapOvr>
    <a:masterClrMapping/>
  </p:clrMapOvr>
</p:sld>
</file>

<file path=ppt/theme/theme1.xml><?xml version="1.0" encoding="utf-8"?>
<a:theme xmlns:a="http://schemas.openxmlformats.org/drawingml/2006/main" name="PP WhiteWithNumbers">
  <a:themeElements>
    <a:clrScheme name="JoC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2A2A"/>
      </a:accent1>
      <a:accent2>
        <a:srgbClr val="FFC52F"/>
      </a:accent2>
      <a:accent3>
        <a:srgbClr val="42738D"/>
      </a:accent3>
      <a:accent4>
        <a:srgbClr val="AC1E2C"/>
      </a:accent4>
      <a:accent5>
        <a:srgbClr val="49773B"/>
      </a:accent5>
      <a:accent6>
        <a:srgbClr val="886478"/>
      </a:accent6>
      <a:hlink>
        <a:srgbClr val="0563C1"/>
      </a:hlink>
      <a:folHlink>
        <a:srgbClr val="954F72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681C9B29-822D-4D69-B364-79ECEA562B5C}" vid="{BE3F3A72-BE01-4FDF-8AA5-81F8E14B00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</TotalTime>
  <Words>825</Words>
  <Application>Microsoft Office PowerPoint</Application>
  <PresentationFormat>Widescreen</PresentationFormat>
  <Paragraphs>130</Paragraphs>
  <Slides>21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Symbol</vt:lpstr>
      <vt:lpstr>Trebuchet MS</vt:lpstr>
      <vt:lpstr>Verdana</vt:lpstr>
      <vt:lpstr>PP WhiteWithNumbers</vt:lpstr>
      <vt:lpstr>Python Power:  Leveraging ArcGIS Notebooks for Efficient Data ETL</vt:lpstr>
      <vt:lpstr>Do you use open-source software?</vt:lpstr>
      <vt:lpstr>Python Power:  Leveraging ArcGIS Notebooks for Efficient Data ETL</vt:lpstr>
      <vt:lpstr>Johnson County, KS</vt:lpstr>
      <vt:lpstr>About My Team and Me</vt:lpstr>
      <vt:lpstr>Outline</vt:lpstr>
      <vt:lpstr>ArcGIS Pro’s Python Environment</vt:lpstr>
      <vt:lpstr>PowerPoint Presentation</vt:lpstr>
      <vt:lpstr>PowerPoint Presentation</vt:lpstr>
      <vt:lpstr>Start a New Notebook</vt:lpstr>
      <vt:lpstr>2. Download Data Using Census API</vt:lpstr>
      <vt:lpstr>PowerPoint Presentation</vt:lpstr>
      <vt:lpstr>Census Data API, 5 components</vt:lpstr>
      <vt:lpstr>Census Data API, result of API call</vt:lpstr>
      <vt:lpstr>PowerPoint Presentation</vt:lpstr>
      <vt:lpstr>PowerPoint Presentation</vt:lpstr>
      <vt:lpstr>Python code to request data</vt:lpstr>
      <vt:lpstr>3. Export Data to Microsoft SQL Server</vt:lpstr>
      <vt:lpstr>Outline</vt:lpstr>
      <vt:lpstr>References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Yao, Jin, DTI</dc:creator>
  <cp:lastModifiedBy>Yao, Jin, DTI</cp:lastModifiedBy>
  <cp:revision>18</cp:revision>
  <dcterms:created xsi:type="dcterms:W3CDTF">2024-04-10T12:52:49Z</dcterms:created>
  <dcterms:modified xsi:type="dcterms:W3CDTF">2024-04-14T14:31:07Z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